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57" r:id="rId3"/>
    <p:sldId id="258" r:id="rId4"/>
    <p:sldId id="259" r:id="rId5"/>
    <p:sldId id="262" r:id="rId6"/>
    <p:sldId id="260" r:id="rId7"/>
    <p:sldId id="263" r:id="rId8"/>
    <p:sldId id="261" r:id="rId9"/>
    <p:sldId id="264" r:id="rId10"/>
    <p:sldId id="265" r:id="rId11"/>
    <p:sldId id="267" r:id="rId12"/>
    <p:sldId id="268" r:id="rId13"/>
    <p:sldId id="269" r:id="rId14"/>
    <p:sldId id="266" r:id="rId15"/>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F05258-2069-416D-A8CE-FB1F138DEEB3}" type="datetimeFigureOut">
              <a:rPr lang="pt-PT" smtClean="0"/>
              <a:pPr/>
              <a:t>22-03-2014</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68493F-E47E-4B06-86A7-F2FFA023F113}" type="slidenum">
              <a:rPr lang="pt-PT" smtClean="0"/>
              <a:pPr/>
              <a:t>‹nº›</a:t>
            </a:fld>
            <a:endParaRPr lang="pt-P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normAutofit/>
          </a:bodyPr>
          <a:lstStyle/>
          <a:p>
            <a:endParaRPr lang="en-GB" noProof="0" dirty="0"/>
          </a:p>
        </p:txBody>
      </p:sp>
      <p:sp>
        <p:nvSpPr>
          <p:cNvPr id="4" name="Marcador de Posição do Número do Diapositivo 3"/>
          <p:cNvSpPr>
            <a:spLocks noGrp="1"/>
          </p:cNvSpPr>
          <p:nvPr>
            <p:ph type="sldNum" sz="quarter" idx="10"/>
          </p:nvPr>
        </p:nvSpPr>
        <p:spPr/>
        <p:txBody>
          <a:bodyPr/>
          <a:lstStyle/>
          <a:p>
            <a:fld id="{9768493F-E47E-4B06-86A7-F2FFA023F113}" type="slidenum">
              <a:rPr lang="pt-PT" smtClean="0"/>
              <a:pPr/>
              <a:t>1</a:t>
            </a:fld>
            <a:endParaRPr lang="pt-P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CCD2D3D8-AA5C-4A43-82A8-9664BAB6D028}" type="datetimeFigureOut">
              <a:rPr lang="pt-PT" smtClean="0"/>
              <a:pPr/>
              <a:t>22-03-2014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D21ECA47-0892-4E3E-A35B-CA58BD306AE8}" type="slidenum">
              <a:rPr lang="pt-PT" smtClean="0"/>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CCD2D3D8-AA5C-4A43-82A8-9664BAB6D028}" type="datetimeFigureOut">
              <a:rPr lang="pt-PT" smtClean="0"/>
              <a:pPr/>
              <a:t>22-03-2014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D21ECA47-0892-4E3E-A35B-CA58BD306AE8}" type="slidenum">
              <a:rPr lang="pt-PT" smtClean="0"/>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CCD2D3D8-AA5C-4A43-82A8-9664BAB6D028}" type="datetimeFigureOut">
              <a:rPr lang="pt-PT" smtClean="0"/>
              <a:pPr/>
              <a:t>22-03-2014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D21ECA47-0892-4E3E-A35B-CA58BD306AE8}" type="slidenum">
              <a:rPr lang="pt-PT" smtClean="0"/>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CCD2D3D8-AA5C-4A43-82A8-9664BAB6D028}" type="datetimeFigureOut">
              <a:rPr lang="pt-PT" smtClean="0"/>
              <a:pPr/>
              <a:t>22-03-2014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D21ECA47-0892-4E3E-A35B-CA58BD306AE8}" type="slidenum">
              <a:rPr lang="pt-PT" smtClean="0"/>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CCD2D3D8-AA5C-4A43-82A8-9664BAB6D028}" type="datetimeFigureOut">
              <a:rPr lang="pt-PT" smtClean="0"/>
              <a:pPr/>
              <a:t>22-03-2014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D21ECA47-0892-4E3E-A35B-CA58BD306AE8}" type="slidenum">
              <a:rPr lang="pt-PT" smtClean="0"/>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CCD2D3D8-AA5C-4A43-82A8-9664BAB6D028}" type="datetimeFigureOut">
              <a:rPr lang="pt-PT" smtClean="0"/>
              <a:pPr/>
              <a:t>22-03-2014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D21ECA47-0892-4E3E-A35B-CA58BD306AE8}" type="slidenum">
              <a:rPr lang="pt-PT" smtClean="0"/>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CCD2D3D8-AA5C-4A43-82A8-9664BAB6D028}" type="datetimeFigureOut">
              <a:rPr lang="pt-PT" smtClean="0"/>
              <a:pPr/>
              <a:t>22-03-2014</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D21ECA47-0892-4E3E-A35B-CA58BD306AE8}" type="slidenum">
              <a:rPr lang="pt-PT" smtClean="0"/>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CCD2D3D8-AA5C-4A43-82A8-9664BAB6D028}" type="datetimeFigureOut">
              <a:rPr lang="pt-PT" smtClean="0"/>
              <a:pPr/>
              <a:t>22-03-2014</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D21ECA47-0892-4E3E-A35B-CA58BD306AE8}" type="slidenum">
              <a:rPr lang="pt-PT" smtClean="0"/>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CCD2D3D8-AA5C-4A43-82A8-9664BAB6D028}" type="datetimeFigureOut">
              <a:rPr lang="pt-PT" smtClean="0"/>
              <a:pPr/>
              <a:t>22-03-2014</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D21ECA47-0892-4E3E-A35B-CA58BD306AE8}" type="slidenum">
              <a:rPr lang="pt-PT" smtClean="0"/>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CCD2D3D8-AA5C-4A43-82A8-9664BAB6D028}" type="datetimeFigureOut">
              <a:rPr lang="pt-PT" smtClean="0"/>
              <a:pPr/>
              <a:t>22-03-2014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D21ECA47-0892-4E3E-A35B-CA58BD306AE8}" type="slidenum">
              <a:rPr lang="pt-PT" smtClean="0"/>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CCD2D3D8-AA5C-4A43-82A8-9664BAB6D028}" type="datetimeFigureOut">
              <a:rPr lang="pt-PT" smtClean="0"/>
              <a:pPr/>
              <a:t>22-03-2014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D21ECA47-0892-4E3E-A35B-CA58BD306AE8}" type="slidenum">
              <a:rPr lang="pt-PT" smtClean="0"/>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4000"/>
            <a:lum/>
          </a:blip>
          <a:srcRect/>
          <a:stretch>
            <a:fillRect l="-11000" r="-11000"/>
          </a:stretch>
        </a:blipFill>
        <a:effectLst/>
      </p:bgPr>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D2D3D8-AA5C-4A43-82A8-9664BAB6D028}" type="datetimeFigureOut">
              <a:rPr lang="pt-PT" smtClean="0"/>
              <a:pPr/>
              <a:t>22-03-2014</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1ECA47-0892-4E3E-A35B-CA58BD306AE8}" type="slidenum">
              <a:rPr lang="pt-PT" smtClean="0"/>
              <a:pPr/>
              <a:t>‹nº›</a:t>
            </a:fld>
            <a:endParaRPr lang="pt-PT"/>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file:///C:\Users\Public\Pictures\10&#186;G\WikiSpaces_World%20of%20Technology\The%20Future%20by%20Airbus.mp4"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file:///C:\Users\Public\Pictures\10&#186;G\WikiSpaces_World%20of%20Technology\daVinci%20Surgical%20System%20Overview%20-%20Penn%20State%20Hershey.mp4"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file:///C:\Users\Public\Pictures\10&#186;G\WikiSpaces_World%20of%20Technology\How%20it%20Feels%20%5bthrough%20Google%20Glass%5d.mp4"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file:///C:\Users\Public\Pictures\10&#186;G\WikiSpaces_World%20of%20Technology\Samsung%20Youm%20Commercial%20CES%202013.mp4"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Users\Public\Pictures\10&#186;G\WikiSpaces_World%20of%20Technology\TI%20is%20Driving%20the%20Future%20of%20Automotive%20Technology.mp4" TargetMode="External"/><Relationship Id="rId1" Type="http://schemas.openxmlformats.org/officeDocument/2006/relationships/video" Target="file:///C:\Users\Public\Pictures\10&#186;G\WikiSpaces_World%20of%20Technology\The%20all-new%20BMW%20i8.%20Official%20Launch%20Video..mp4" TargetMode="Externa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14348" y="3714752"/>
            <a:ext cx="7851648" cy="1828800"/>
          </a:xfrm>
        </p:spPr>
        <p:txBody>
          <a:bodyPr/>
          <a:lstStyle/>
          <a:p>
            <a:pPr algn="r"/>
            <a:r>
              <a:rPr lang="en-GB" sz="2400" dirty="0" smtClean="0">
                <a:solidFill>
                  <a:schemeClr val="tx1">
                    <a:lumMod val="95000"/>
                  </a:schemeClr>
                </a:solidFill>
              </a:rPr>
              <a:t>My vision of a</a:t>
            </a:r>
            <a:r>
              <a:rPr lang="en-GB" dirty="0" smtClean="0">
                <a:solidFill>
                  <a:schemeClr val="tx1">
                    <a:lumMod val="95000"/>
                  </a:schemeClr>
                </a:solidFill>
              </a:rPr>
              <a:t/>
            </a:r>
            <a:br>
              <a:rPr lang="en-GB" dirty="0" smtClean="0">
                <a:solidFill>
                  <a:schemeClr val="tx1">
                    <a:lumMod val="95000"/>
                  </a:schemeClr>
                </a:solidFill>
              </a:rPr>
            </a:br>
            <a:r>
              <a:rPr lang="en-GB" dirty="0" smtClean="0">
                <a:solidFill>
                  <a:schemeClr val="tx1">
                    <a:lumMod val="95000"/>
                  </a:schemeClr>
                </a:solidFill>
              </a:rPr>
              <a:t>World of Technology</a:t>
            </a:r>
            <a:endParaRPr lang="en-GB" dirty="0">
              <a:solidFill>
                <a:schemeClr val="tx1">
                  <a:lumMod val="9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he Future by Airbus.mp4">
            <a:hlinkClick r:id="" action="ppaction://media"/>
          </p:cNvPr>
          <p:cNvPicPr>
            <a:picLocks noGrp="1" noRot="1" noChangeAspect="1"/>
          </p:cNvPicPr>
          <p:nvPr>
            <p:ph idx="1"/>
            <a:videoFile r:link="rId1"/>
          </p:nvPr>
        </p:nvPicPr>
        <p:blipFill>
          <a:blip r:embed="rId3" cstate="print"/>
          <a:stretch>
            <a:fillRect/>
          </a:stretch>
        </p:blipFill>
        <p:spPr>
          <a:xfrm>
            <a:off x="580205" y="435154"/>
            <a:ext cx="7983590" cy="598769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2786050" y="357166"/>
            <a:ext cx="5900750" cy="1143000"/>
          </a:xfrm>
          <a:effectLst>
            <a:outerShdw blurRad="152400" dist="317500" dir="5400000" sx="90000" sy="-19000" rotWithShape="0">
              <a:prstClr val="black">
                <a:alpha val="15000"/>
              </a:prstClr>
            </a:outerShdw>
          </a:effectLst>
        </p:spPr>
        <p:txBody>
          <a:bodyPr/>
          <a:lstStyle/>
          <a:p>
            <a:pPr algn="r"/>
            <a:r>
              <a:rPr lang="en-GB" dirty="0" smtClean="0">
                <a:solidFill>
                  <a:schemeClr val="bg2">
                    <a:lumMod val="25000"/>
                  </a:schemeClr>
                </a:solidFill>
              </a:rPr>
              <a:t>Medicine</a:t>
            </a:r>
            <a:endParaRPr lang="en-GB" dirty="0">
              <a:solidFill>
                <a:schemeClr val="bg2">
                  <a:lumMod val="25000"/>
                </a:schemeClr>
              </a:solidFill>
            </a:endParaRPr>
          </a:p>
        </p:txBody>
      </p:sp>
      <p:sp>
        <p:nvSpPr>
          <p:cNvPr id="5" name="CaixaDeTexto 4"/>
          <p:cNvSpPr txBox="1"/>
          <p:nvPr/>
        </p:nvSpPr>
        <p:spPr>
          <a:xfrm>
            <a:off x="785786" y="2500306"/>
            <a:ext cx="7572428" cy="1938992"/>
          </a:xfrm>
          <a:prstGeom prst="rect">
            <a:avLst/>
          </a:prstGeom>
          <a:noFill/>
        </p:spPr>
        <p:txBody>
          <a:bodyPr wrap="square" rtlCol="0">
            <a:spAutoFit/>
          </a:bodyPr>
          <a:lstStyle/>
          <a:p>
            <a:pPr algn="just"/>
            <a:r>
              <a:rPr lang="pt-PT" dirty="0" smtClean="0">
                <a:latin typeface="+mj-lt"/>
              </a:rPr>
              <a:t>	</a:t>
            </a:r>
            <a:r>
              <a:rPr lang="en-GB" sz="2000" dirty="0" smtClean="0">
                <a:solidFill>
                  <a:schemeClr val="tx1">
                    <a:lumMod val="65000"/>
                    <a:lumOff val="35000"/>
                  </a:schemeClr>
                </a:solidFill>
                <a:latin typeface="+mj-lt"/>
              </a:rPr>
              <a:t>If we look to the last century, medicine was evolved in a spectacular way, specially due to the use of technology. For example, in 1958, it was implanted the first heart pacemaker. </a:t>
            </a:r>
            <a:r>
              <a:rPr lang="en-GB" sz="2000" dirty="0">
                <a:solidFill>
                  <a:schemeClr val="tx1">
                    <a:lumMod val="65000"/>
                    <a:lumOff val="35000"/>
                  </a:schemeClr>
                </a:solidFill>
                <a:latin typeface="+mj-lt"/>
              </a:rPr>
              <a:t>I</a:t>
            </a:r>
            <a:r>
              <a:rPr lang="en-GB" sz="2000" dirty="0" smtClean="0">
                <a:solidFill>
                  <a:schemeClr val="tx1">
                    <a:lumMod val="65000"/>
                    <a:lumOff val="35000"/>
                  </a:schemeClr>
                </a:solidFill>
                <a:latin typeface="+mj-lt"/>
              </a:rPr>
              <a:t>n 2000, the </a:t>
            </a:r>
            <a:r>
              <a:rPr lang="en-GB" sz="2000" i="1" dirty="0" smtClean="0">
                <a:solidFill>
                  <a:schemeClr val="tx1">
                    <a:lumMod val="65000"/>
                    <a:lumOff val="35000"/>
                  </a:schemeClr>
                </a:solidFill>
                <a:latin typeface="+mj-lt"/>
              </a:rPr>
              <a:t>Da Vinci </a:t>
            </a:r>
            <a:r>
              <a:rPr lang="en-GB" sz="2000" dirty="0" smtClean="0">
                <a:solidFill>
                  <a:schemeClr val="tx1">
                    <a:lumMod val="65000"/>
                    <a:lumOff val="35000"/>
                  </a:schemeClr>
                </a:solidFill>
                <a:latin typeface="+mj-lt"/>
              </a:rPr>
              <a:t>surgical system was introduced. </a:t>
            </a:r>
          </a:p>
          <a:p>
            <a:pPr algn="just"/>
            <a:r>
              <a:rPr lang="en-GB" sz="2000" dirty="0" smtClean="0">
                <a:solidFill>
                  <a:schemeClr val="tx1">
                    <a:lumMod val="65000"/>
                    <a:lumOff val="35000"/>
                  </a:schemeClr>
                </a:solidFill>
                <a:latin typeface="+mj-lt"/>
              </a:rPr>
              <a:t>	This new technologies will help doctors saving more lives and help scientists in their research for some diseases remedies.</a:t>
            </a:r>
            <a:endParaRPr lang="en-GB" sz="2000" dirty="0">
              <a:solidFill>
                <a:schemeClr val="tx1">
                  <a:lumMod val="65000"/>
                  <a:lumOff val="35000"/>
                </a:schemeClr>
              </a:solidFill>
              <a:latin typeface="+mj-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143372" y="928670"/>
            <a:ext cx="5286380" cy="704104"/>
          </a:xfrm>
        </p:spPr>
        <p:txBody>
          <a:bodyPr>
            <a:normAutofit/>
          </a:bodyPr>
          <a:lstStyle/>
          <a:p>
            <a:r>
              <a:rPr lang="pt-PT" sz="2800" i="1" dirty="0" smtClean="0">
                <a:solidFill>
                  <a:schemeClr val="bg2">
                    <a:lumMod val="25000"/>
                  </a:schemeClr>
                </a:solidFill>
              </a:rPr>
              <a:t>Da </a:t>
            </a:r>
            <a:r>
              <a:rPr lang="en-GB" sz="2800" i="1" dirty="0" smtClean="0">
                <a:solidFill>
                  <a:schemeClr val="bg2">
                    <a:lumMod val="25000"/>
                  </a:schemeClr>
                </a:solidFill>
              </a:rPr>
              <a:t>Vinci</a:t>
            </a:r>
            <a:r>
              <a:rPr lang="pt-PT" sz="2800" i="1" dirty="0" smtClean="0">
                <a:solidFill>
                  <a:schemeClr val="bg2">
                    <a:lumMod val="25000"/>
                  </a:schemeClr>
                </a:solidFill>
              </a:rPr>
              <a:t> </a:t>
            </a:r>
            <a:r>
              <a:rPr lang="en-GB" sz="2800" dirty="0" smtClean="0">
                <a:solidFill>
                  <a:schemeClr val="bg2">
                    <a:lumMod val="25000"/>
                  </a:schemeClr>
                </a:solidFill>
              </a:rPr>
              <a:t>Surgical</a:t>
            </a:r>
            <a:r>
              <a:rPr lang="pt-PT" sz="2800" dirty="0" smtClean="0">
                <a:solidFill>
                  <a:schemeClr val="bg2">
                    <a:lumMod val="25000"/>
                  </a:schemeClr>
                </a:solidFill>
              </a:rPr>
              <a:t> System®</a:t>
            </a:r>
            <a:endParaRPr lang="pt-PT" sz="2800" dirty="0">
              <a:solidFill>
                <a:schemeClr val="bg2">
                  <a:lumMod val="25000"/>
                </a:schemeClr>
              </a:solidFill>
            </a:endParaRPr>
          </a:p>
        </p:txBody>
      </p:sp>
      <p:sp>
        <p:nvSpPr>
          <p:cNvPr id="5" name="CaixaDeTexto 4"/>
          <p:cNvSpPr txBox="1"/>
          <p:nvPr/>
        </p:nvSpPr>
        <p:spPr>
          <a:xfrm>
            <a:off x="642910" y="2000240"/>
            <a:ext cx="4786346" cy="4093428"/>
          </a:xfrm>
          <a:prstGeom prst="rect">
            <a:avLst/>
          </a:prstGeom>
          <a:noFill/>
        </p:spPr>
        <p:txBody>
          <a:bodyPr wrap="square" rtlCol="0">
            <a:spAutoFit/>
          </a:bodyPr>
          <a:lstStyle/>
          <a:p>
            <a:pPr algn="just"/>
            <a:r>
              <a:rPr lang="pt-PT" dirty="0" smtClean="0"/>
              <a:t>	</a:t>
            </a:r>
            <a:r>
              <a:rPr lang="en-GB" sz="2000" dirty="0" smtClean="0">
                <a:solidFill>
                  <a:schemeClr val="tx1">
                    <a:lumMod val="65000"/>
                    <a:lumOff val="35000"/>
                  </a:schemeClr>
                </a:solidFill>
                <a:latin typeface="+mj-lt"/>
              </a:rPr>
              <a:t>The </a:t>
            </a:r>
            <a:r>
              <a:rPr lang="en-GB" sz="2000" i="1" dirty="0" smtClean="0">
                <a:solidFill>
                  <a:schemeClr val="tx1">
                    <a:lumMod val="65000"/>
                    <a:lumOff val="35000"/>
                  </a:schemeClr>
                </a:solidFill>
                <a:latin typeface="+mj-lt"/>
              </a:rPr>
              <a:t>Da Vinci </a:t>
            </a:r>
            <a:r>
              <a:rPr lang="en-GB" sz="2000" dirty="0" smtClean="0">
                <a:solidFill>
                  <a:schemeClr val="tx1">
                    <a:lumMod val="65000"/>
                    <a:lumOff val="35000"/>
                  </a:schemeClr>
                </a:solidFill>
                <a:latin typeface="+mj-lt"/>
              </a:rPr>
              <a:t>is a surgical robot created by the american company </a:t>
            </a:r>
            <a:r>
              <a:rPr lang="en-GB" sz="2000" i="1" dirty="0" smtClean="0">
                <a:solidFill>
                  <a:schemeClr val="tx1">
                    <a:lumMod val="65000"/>
                    <a:lumOff val="35000"/>
                  </a:schemeClr>
                </a:solidFill>
                <a:latin typeface="+mj-lt"/>
              </a:rPr>
              <a:t>Intuitive Surgical®. </a:t>
            </a:r>
            <a:r>
              <a:rPr lang="en-GB" sz="2000" dirty="0" smtClean="0">
                <a:solidFill>
                  <a:schemeClr val="tx1">
                    <a:lumMod val="65000"/>
                    <a:lumOff val="35000"/>
                  </a:schemeClr>
                </a:solidFill>
                <a:latin typeface="+mj-lt"/>
              </a:rPr>
              <a:t>It was designed to perform complex surgeries with precision and accuracy, with a minimally invasive approach.</a:t>
            </a:r>
          </a:p>
          <a:p>
            <a:pPr algn="just"/>
            <a:r>
              <a:rPr lang="en-GB" sz="2000" i="1" dirty="0" smtClean="0">
                <a:solidFill>
                  <a:schemeClr val="tx1">
                    <a:lumMod val="65000"/>
                    <a:lumOff val="35000"/>
                  </a:schemeClr>
                </a:solidFill>
                <a:latin typeface="+mj-lt"/>
              </a:rPr>
              <a:t>	</a:t>
            </a:r>
            <a:r>
              <a:rPr lang="en-GB" sz="2000" dirty="0" smtClean="0">
                <a:solidFill>
                  <a:schemeClr val="tx1">
                    <a:lumMod val="65000"/>
                    <a:lumOff val="35000"/>
                  </a:schemeClr>
                </a:solidFill>
                <a:latin typeface="+mj-lt"/>
              </a:rPr>
              <a:t>It is controlled by a surgeon, which operates it from a console.</a:t>
            </a:r>
          </a:p>
          <a:p>
            <a:pPr algn="just"/>
            <a:r>
              <a:rPr lang="en-GB" sz="2000" i="1" dirty="0" smtClean="0">
                <a:solidFill>
                  <a:schemeClr val="tx1">
                    <a:lumMod val="65000"/>
                    <a:lumOff val="35000"/>
                  </a:schemeClr>
                </a:solidFill>
                <a:latin typeface="+mj-lt"/>
              </a:rPr>
              <a:t>	</a:t>
            </a:r>
          </a:p>
          <a:p>
            <a:pPr algn="just"/>
            <a:r>
              <a:rPr lang="en-GB" sz="2000" i="1" dirty="0" smtClean="0">
                <a:solidFill>
                  <a:schemeClr val="tx1">
                    <a:lumMod val="65000"/>
                    <a:lumOff val="35000"/>
                  </a:schemeClr>
                </a:solidFill>
                <a:latin typeface="+mj-lt"/>
              </a:rPr>
              <a:t>	</a:t>
            </a:r>
            <a:r>
              <a:rPr lang="en-GB" sz="2000" dirty="0" smtClean="0">
                <a:solidFill>
                  <a:schemeClr val="tx1">
                    <a:lumMod val="65000"/>
                    <a:lumOff val="35000"/>
                  </a:schemeClr>
                </a:solidFill>
                <a:latin typeface="+mj-lt"/>
              </a:rPr>
              <a:t>Today, there are more than 2000 operational </a:t>
            </a:r>
            <a:r>
              <a:rPr lang="en-GB" sz="2000" i="1" dirty="0" smtClean="0">
                <a:solidFill>
                  <a:schemeClr val="tx1">
                    <a:lumMod val="65000"/>
                    <a:lumOff val="35000"/>
                  </a:schemeClr>
                </a:solidFill>
                <a:latin typeface="+mj-lt"/>
              </a:rPr>
              <a:t>Da Vinci</a:t>
            </a:r>
            <a:r>
              <a:rPr lang="en-GB" sz="2000" dirty="0" smtClean="0">
                <a:solidFill>
                  <a:schemeClr val="tx1">
                    <a:lumMod val="65000"/>
                    <a:lumOff val="35000"/>
                  </a:schemeClr>
                </a:solidFill>
                <a:latin typeface="+mj-lt"/>
              </a:rPr>
              <a:t>’s all around the globe, which had already performed about 200 000 surgeries. </a:t>
            </a:r>
            <a:endParaRPr lang="en-GB" sz="2000" i="1" dirty="0">
              <a:solidFill>
                <a:schemeClr val="tx1">
                  <a:lumMod val="65000"/>
                  <a:lumOff val="35000"/>
                </a:schemeClr>
              </a:solidFill>
            </a:endParaRPr>
          </a:p>
        </p:txBody>
      </p:sp>
      <p:pic>
        <p:nvPicPr>
          <p:cNvPr id="6" name="Imagem 5" descr="St-Vincents-Robotic-Surgery.jpg"/>
          <p:cNvPicPr>
            <a:picLocks noChangeAspect="1"/>
          </p:cNvPicPr>
          <p:nvPr/>
        </p:nvPicPr>
        <p:blipFill>
          <a:blip r:embed="rId2" cstate="print">
            <a:clrChange>
              <a:clrFrom>
                <a:srgbClr val="FFFFFF"/>
              </a:clrFrom>
              <a:clrTo>
                <a:srgbClr val="FFFFFF">
                  <a:alpha val="0"/>
                </a:srgbClr>
              </a:clrTo>
            </a:clrChange>
          </a:blip>
          <a:stretch>
            <a:fillRect/>
          </a:stretch>
        </p:blipFill>
        <p:spPr>
          <a:xfrm>
            <a:off x="5857884" y="2143116"/>
            <a:ext cx="2599944" cy="3429000"/>
          </a:xfrm>
          <a:prstGeom prst="rect">
            <a:avLst/>
          </a:prstGeom>
        </p:spPr>
      </p:pic>
      <p:pic>
        <p:nvPicPr>
          <p:cNvPr id="7" name="Marcador de Posição de Conteúdo 3" descr="images.jpg"/>
          <p:cNvPicPr>
            <a:picLocks noGrp="1" noChangeAspect="1"/>
          </p:cNvPicPr>
          <p:nvPr>
            <p:ph idx="1"/>
          </p:nvPr>
        </p:nvPicPr>
        <p:blipFill>
          <a:blip r:embed="rId3" cstate="print">
            <a:clrChange>
              <a:clrFrom>
                <a:srgbClr val="FFFFFF"/>
              </a:clrFrom>
              <a:clrTo>
                <a:srgbClr val="FFFFFF">
                  <a:alpha val="0"/>
                </a:srgbClr>
              </a:clrTo>
            </a:clrChange>
          </a:blip>
          <a:stretch>
            <a:fillRect/>
          </a:stretch>
        </p:blipFill>
        <p:spPr>
          <a:xfrm>
            <a:off x="1785918" y="857232"/>
            <a:ext cx="2572847" cy="677065"/>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daVinci Surgical System Overview - Penn State Hershey.mp4">
            <a:hlinkClick r:id="" action="ppaction://media"/>
          </p:cNvPr>
          <p:cNvPicPr>
            <a:picLocks noGrp="1" noRot="1" noChangeAspect="1"/>
          </p:cNvPicPr>
          <p:nvPr>
            <p:ph idx="1"/>
            <a:videoFile r:link="rId1"/>
          </p:nvPr>
        </p:nvPicPr>
        <p:blipFill>
          <a:blip r:embed="rId3" cstate="print"/>
          <a:stretch>
            <a:fillRect/>
          </a:stretch>
        </p:blipFill>
        <p:spPr>
          <a:xfrm>
            <a:off x="568299" y="426224"/>
            <a:ext cx="8007403" cy="6005552"/>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857232"/>
            <a:ext cx="8229600" cy="5715040"/>
          </a:xfrm>
        </p:spPr>
        <p:txBody>
          <a:bodyPr/>
          <a:lstStyle/>
          <a:p>
            <a:pPr algn="just">
              <a:buNone/>
            </a:pPr>
            <a:r>
              <a:rPr lang="pt-PT" dirty="0" smtClean="0"/>
              <a:t>		</a:t>
            </a:r>
            <a:r>
              <a:rPr lang="en-GB" sz="2000" dirty="0" smtClean="0">
                <a:solidFill>
                  <a:schemeClr val="tx1">
                    <a:lumMod val="65000"/>
                    <a:lumOff val="35000"/>
                  </a:schemeClr>
                </a:solidFill>
              </a:rPr>
              <a:t>To conclude, I think that technology will evolve </a:t>
            </a:r>
            <a:r>
              <a:rPr lang="en-GB" sz="2000" dirty="0" smtClean="0">
                <a:solidFill>
                  <a:schemeClr val="tx1">
                    <a:lumMod val="65000"/>
                    <a:lumOff val="35000"/>
                  </a:schemeClr>
                </a:solidFill>
              </a:rPr>
              <a:t>in a </a:t>
            </a:r>
            <a:r>
              <a:rPr lang="en-GB" sz="2000" dirty="0" smtClean="0">
                <a:solidFill>
                  <a:schemeClr val="tx1">
                    <a:lumMod val="65000"/>
                    <a:lumOff val="35000"/>
                  </a:schemeClr>
                </a:solidFill>
              </a:rPr>
              <a:t>really spectacular way. </a:t>
            </a:r>
          </a:p>
          <a:p>
            <a:pPr algn="just">
              <a:buNone/>
            </a:pPr>
            <a:r>
              <a:rPr lang="en-GB" sz="2000" dirty="0">
                <a:solidFill>
                  <a:schemeClr val="tx1">
                    <a:lumMod val="65000"/>
                    <a:lumOff val="35000"/>
                  </a:schemeClr>
                </a:solidFill>
              </a:rPr>
              <a:t>	</a:t>
            </a:r>
            <a:r>
              <a:rPr lang="en-GB" sz="2000" dirty="0" smtClean="0">
                <a:solidFill>
                  <a:schemeClr val="tx1">
                    <a:lumMod val="65000"/>
                    <a:lumOff val="35000"/>
                  </a:schemeClr>
                </a:solidFill>
              </a:rPr>
              <a:t>	When I look back in time and compare what we had some years ago to the technology that we have today and those futuristic gadgets that we see every day, for example, in the internet, I </a:t>
            </a:r>
            <a:r>
              <a:rPr lang="en-GB" sz="2000" dirty="0" smtClean="0">
                <a:solidFill>
                  <a:schemeClr val="tx1">
                    <a:lumMod val="65000"/>
                    <a:lumOff val="35000"/>
                  </a:schemeClr>
                </a:solidFill>
              </a:rPr>
              <a:t>ask myself</a:t>
            </a:r>
            <a:r>
              <a:rPr lang="en-GB" sz="2000" dirty="0" smtClean="0">
                <a:solidFill>
                  <a:schemeClr val="tx1">
                    <a:lumMod val="65000"/>
                    <a:lumOff val="35000"/>
                  </a:schemeClr>
                </a:solidFill>
              </a:rPr>
              <a:t>:</a:t>
            </a:r>
          </a:p>
          <a:p>
            <a:pPr algn="ctr">
              <a:buNone/>
            </a:pPr>
            <a:r>
              <a:rPr lang="en-GB" sz="2000" b="1" dirty="0" smtClean="0">
                <a:solidFill>
                  <a:schemeClr val="tx1">
                    <a:lumMod val="65000"/>
                    <a:lumOff val="35000"/>
                  </a:schemeClr>
                </a:solidFill>
              </a:rPr>
              <a:t>	</a:t>
            </a:r>
            <a:r>
              <a:rPr lang="en-GB" sz="2000" b="1" dirty="0" smtClean="0">
                <a:solidFill>
                  <a:schemeClr val="tx1">
                    <a:lumMod val="65000"/>
                    <a:lumOff val="35000"/>
                  </a:schemeClr>
                </a:solidFill>
              </a:rPr>
              <a:t>How </a:t>
            </a:r>
            <a:r>
              <a:rPr lang="en-GB" sz="2000" b="1" dirty="0" smtClean="0">
                <a:solidFill>
                  <a:schemeClr val="tx1">
                    <a:lumMod val="65000"/>
                    <a:lumOff val="35000"/>
                  </a:schemeClr>
                </a:solidFill>
              </a:rPr>
              <a:t>did we get so advanced</a:t>
            </a:r>
            <a:r>
              <a:rPr lang="en-GB" sz="2000" b="1" dirty="0" smtClean="0">
                <a:solidFill>
                  <a:schemeClr val="tx1">
                    <a:lumMod val="65000"/>
                    <a:lumOff val="35000"/>
                  </a:schemeClr>
                </a:solidFill>
              </a:rPr>
              <a:t>?</a:t>
            </a:r>
            <a:endParaRPr lang="en-GB" sz="2000" b="1" dirty="0" smtClean="0">
              <a:solidFill>
                <a:schemeClr val="tx1">
                  <a:lumMod val="65000"/>
                  <a:lumOff val="35000"/>
                </a:schemeClr>
              </a:solidFill>
            </a:endParaRPr>
          </a:p>
          <a:p>
            <a:pPr algn="ctr">
              <a:buNone/>
            </a:pPr>
            <a:r>
              <a:rPr lang="en-GB" sz="2000" b="1" dirty="0">
                <a:solidFill>
                  <a:schemeClr val="tx1">
                    <a:lumMod val="65000"/>
                    <a:lumOff val="35000"/>
                  </a:schemeClr>
                </a:solidFill>
              </a:rPr>
              <a:t>	</a:t>
            </a:r>
            <a:r>
              <a:rPr lang="en-GB" sz="2000" b="1" dirty="0" smtClean="0">
                <a:solidFill>
                  <a:schemeClr val="tx1">
                    <a:lumMod val="65000"/>
                    <a:lumOff val="35000"/>
                  </a:schemeClr>
                </a:solidFill>
              </a:rPr>
              <a:t>How </a:t>
            </a:r>
            <a:r>
              <a:rPr lang="en-GB" sz="2000" b="1" dirty="0" smtClean="0">
                <a:solidFill>
                  <a:schemeClr val="tx1">
                    <a:lumMod val="65000"/>
                    <a:lumOff val="35000"/>
                  </a:schemeClr>
                </a:solidFill>
              </a:rPr>
              <a:t>will be our lives in a world where technology reigns supreme</a:t>
            </a:r>
            <a:r>
              <a:rPr lang="en-GB" sz="2000" b="1" dirty="0" smtClean="0">
                <a:solidFill>
                  <a:schemeClr val="tx1">
                    <a:lumMod val="65000"/>
                    <a:lumOff val="35000"/>
                  </a:schemeClr>
                </a:solidFill>
              </a:rPr>
              <a:t>?    </a:t>
            </a:r>
            <a:endParaRPr lang="en-GB" sz="2000" b="1" dirty="0" smtClean="0">
              <a:solidFill>
                <a:schemeClr val="tx1">
                  <a:lumMod val="65000"/>
                  <a:lumOff val="35000"/>
                </a:schemeClr>
              </a:solidFill>
            </a:endParaRPr>
          </a:p>
          <a:p>
            <a:pPr algn="just">
              <a:buNone/>
            </a:pPr>
            <a:r>
              <a:rPr lang="en-GB" sz="2000" b="1" dirty="0">
                <a:solidFill>
                  <a:schemeClr val="tx1">
                    <a:lumMod val="65000"/>
                    <a:lumOff val="35000"/>
                  </a:schemeClr>
                </a:solidFill>
              </a:rPr>
              <a:t>	</a:t>
            </a:r>
            <a:r>
              <a:rPr lang="en-GB" sz="2000" b="1" dirty="0" smtClean="0">
                <a:solidFill>
                  <a:schemeClr val="tx1">
                    <a:lumMod val="65000"/>
                    <a:lumOff val="35000"/>
                  </a:schemeClr>
                </a:solidFill>
              </a:rPr>
              <a:t>	</a:t>
            </a:r>
            <a:endParaRPr lang="en-GB" sz="2000" b="1" dirty="0" smtClean="0">
              <a:solidFill>
                <a:schemeClr val="tx1">
                  <a:lumMod val="65000"/>
                  <a:lumOff val="35000"/>
                </a:schemeClr>
              </a:solidFill>
            </a:endParaRPr>
          </a:p>
          <a:p>
            <a:pPr algn="just">
              <a:buNone/>
            </a:pPr>
            <a:r>
              <a:rPr lang="en-GB" sz="2000" b="1" dirty="0" smtClean="0">
                <a:solidFill>
                  <a:schemeClr val="tx1">
                    <a:lumMod val="65000"/>
                    <a:lumOff val="35000"/>
                  </a:schemeClr>
                </a:solidFill>
              </a:rPr>
              <a:t>	</a:t>
            </a:r>
            <a:endParaRPr lang="en-GB" sz="2000" dirty="0" smtClean="0">
              <a:solidFill>
                <a:schemeClr val="tx1">
                  <a:lumMod val="65000"/>
                  <a:lumOff val="35000"/>
                </a:schemeClr>
              </a:solidFill>
            </a:endParaRPr>
          </a:p>
          <a:p>
            <a:pPr algn="just">
              <a:buNone/>
            </a:pPr>
            <a:endParaRPr lang="en-GB" sz="2000" b="1" dirty="0">
              <a:solidFill>
                <a:schemeClr val="tx1">
                  <a:lumMod val="65000"/>
                  <a:lumOff val="35000"/>
                </a:schemeClr>
              </a:solidFill>
            </a:endParaRPr>
          </a:p>
          <a:p>
            <a:pPr algn="just">
              <a:buNone/>
            </a:pPr>
            <a:endParaRPr lang="en-GB" sz="2000" b="1" dirty="0" smtClean="0">
              <a:solidFill>
                <a:schemeClr val="tx1">
                  <a:lumMod val="65000"/>
                  <a:lumOff val="35000"/>
                </a:schemeClr>
              </a:solidFill>
            </a:endParaRPr>
          </a:p>
          <a:p>
            <a:pPr algn="just">
              <a:buNone/>
            </a:pPr>
            <a:endParaRPr lang="en-GB" sz="2000" b="1" dirty="0">
              <a:solidFill>
                <a:schemeClr val="tx1">
                  <a:lumMod val="65000"/>
                  <a:lumOff val="35000"/>
                </a:schemeClr>
              </a:solidFill>
            </a:endParaRPr>
          </a:p>
          <a:p>
            <a:pPr algn="just">
              <a:buNone/>
            </a:pPr>
            <a:endParaRPr lang="en-GB" sz="2000" b="1" dirty="0" smtClean="0">
              <a:solidFill>
                <a:schemeClr val="tx1">
                  <a:lumMod val="65000"/>
                  <a:lumOff val="35000"/>
                </a:schemeClr>
              </a:solidFill>
            </a:endParaRPr>
          </a:p>
          <a:p>
            <a:pPr algn="r">
              <a:buNone/>
            </a:pPr>
            <a:r>
              <a:rPr lang="en-GB" sz="1800" b="1" dirty="0" smtClean="0"/>
              <a:t>Ricardo Gomes Clara nº26 10ºG</a:t>
            </a:r>
            <a:endParaRPr lang="en-GB" sz="18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p:txBody>
          <a:bodyPr/>
          <a:lstStyle/>
          <a:p>
            <a:pPr>
              <a:buNone/>
            </a:pPr>
            <a:r>
              <a:rPr lang="en-US" dirty="0" smtClean="0"/>
              <a:t>		</a:t>
            </a:r>
            <a:r>
              <a:rPr lang="en-US" sz="2000" dirty="0" smtClean="0">
                <a:solidFill>
                  <a:schemeClr val="bg2">
                    <a:lumMod val="25000"/>
                  </a:schemeClr>
                </a:solidFill>
                <a:latin typeface="+mj-lt"/>
              </a:rPr>
              <a:t>The importance of technology in our society is huge. We use it in communications, entertainment, industry, scientific research, war, ... </a:t>
            </a:r>
          </a:p>
          <a:p>
            <a:pPr>
              <a:buNone/>
            </a:pPr>
            <a:endParaRPr lang="en-US" sz="2000" dirty="0" smtClean="0">
              <a:solidFill>
                <a:schemeClr val="bg2">
                  <a:lumMod val="25000"/>
                </a:schemeClr>
              </a:solidFill>
              <a:latin typeface="+mj-lt"/>
            </a:endParaRPr>
          </a:p>
          <a:p>
            <a:pPr>
              <a:buNone/>
            </a:pPr>
            <a:r>
              <a:rPr lang="en-US" sz="2000" dirty="0" smtClean="0">
                <a:solidFill>
                  <a:schemeClr val="bg2">
                    <a:lumMod val="25000"/>
                  </a:schemeClr>
                </a:solidFill>
                <a:latin typeface="+mj-lt"/>
              </a:rPr>
              <a:t>		If today we use technology at all the time, in the future it will be with us in every place.</a:t>
            </a:r>
          </a:p>
          <a:p>
            <a:pPr>
              <a:buNone/>
            </a:pPr>
            <a:endParaRPr lang="en-US" sz="2000" dirty="0" smtClean="0">
              <a:solidFill>
                <a:schemeClr val="bg2">
                  <a:lumMod val="25000"/>
                </a:schemeClr>
              </a:solidFill>
              <a:latin typeface="+mj-lt"/>
            </a:endParaRPr>
          </a:p>
          <a:p>
            <a:pPr>
              <a:buNone/>
            </a:pPr>
            <a:r>
              <a:rPr lang="en-US" sz="2000" dirty="0" smtClean="0">
                <a:solidFill>
                  <a:schemeClr val="bg2">
                    <a:lumMod val="25000"/>
                  </a:schemeClr>
                </a:solidFill>
                <a:latin typeface="+mj-lt"/>
              </a:rPr>
              <a:t>		In this work I </a:t>
            </a:r>
            <a:r>
              <a:rPr lang="en-US" sz="2000" dirty="0" smtClean="0">
                <a:solidFill>
                  <a:schemeClr val="bg2">
                    <a:lumMod val="25000"/>
                  </a:schemeClr>
                </a:solidFill>
                <a:latin typeface="+mj-lt"/>
              </a:rPr>
              <a:t>will talk </a:t>
            </a:r>
            <a:r>
              <a:rPr lang="en-US" sz="2000" dirty="0" smtClean="0">
                <a:solidFill>
                  <a:schemeClr val="bg2">
                    <a:lumMod val="25000"/>
                  </a:schemeClr>
                </a:solidFill>
                <a:latin typeface="+mj-lt"/>
              </a:rPr>
              <a:t>about my vision of a world where technology makes our lives easier and more comfortable.</a:t>
            </a:r>
          </a:p>
          <a:p>
            <a:pPr algn="ctr">
              <a:buNone/>
            </a:pPr>
            <a:endParaRPr lang="en-US" sz="2000" dirty="0" smtClean="0">
              <a:solidFill>
                <a:schemeClr val="bg2">
                  <a:lumMod val="25000"/>
                </a:schemeClr>
              </a:solidFill>
              <a:latin typeface="+mj-lt"/>
            </a:endParaRPr>
          </a:p>
          <a:p>
            <a:pPr algn="ctr">
              <a:buNone/>
            </a:pPr>
            <a:r>
              <a:rPr lang="en-US" sz="2000" b="1" dirty="0" smtClean="0">
                <a:solidFill>
                  <a:schemeClr val="bg2">
                    <a:lumMod val="25000"/>
                  </a:schemeClr>
                </a:solidFill>
                <a:latin typeface="+mj-lt"/>
              </a:rPr>
              <a:t>This is my Vision of a World of Technology</a:t>
            </a:r>
          </a:p>
          <a:p>
            <a:endParaRPr lang="pt-PT" sz="2000" dirty="0">
              <a:solidFill>
                <a:schemeClr val="bg2">
                  <a:lumMod val="25000"/>
                </a:schemeClr>
              </a:solidFill>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28596" y="571480"/>
            <a:ext cx="8258204" cy="5268931"/>
          </a:xfrm>
        </p:spPr>
        <p:txBody>
          <a:bodyPr/>
          <a:lstStyle/>
          <a:p>
            <a:pPr algn="just">
              <a:buNone/>
            </a:pPr>
            <a:r>
              <a:rPr lang="pt-PT" dirty="0" smtClean="0"/>
              <a:t>		</a:t>
            </a:r>
            <a:r>
              <a:rPr lang="en-GB" sz="2000" dirty="0" smtClean="0">
                <a:solidFill>
                  <a:schemeClr val="tx1">
                    <a:lumMod val="65000"/>
                    <a:lumOff val="35000"/>
                  </a:schemeClr>
                </a:solidFill>
              </a:rPr>
              <a:t>From vehicles to smartphones, technology is becoming more advanced. Scientists and engineers are creating a new wave of technological devices that will change our lives forever. </a:t>
            </a:r>
          </a:p>
          <a:p>
            <a:pPr algn="just">
              <a:buNone/>
            </a:pPr>
            <a:endParaRPr lang="en-GB" sz="2000" dirty="0">
              <a:solidFill>
                <a:schemeClr val="tx1">
                  <a:lumMod val="65000"/>
                  <a:lumOff val="35000"/>
                </a:schemeClr>
              </a:solidFill>
            </a:endParaRPr>
          </a:p>
          <a:p>
            <a:pPr algn="just">
              <a:buNone/>
            </a:pPr>
            <a:r>
              <a:rPr lang="en-GB" sz="2000" dirty="0" smtClean="0">
                <a:solidFill>
                  <a:schemeClr val="tx1">
                    <a:lumMod val="65000"/>
                    <a:lumOff val="35000"/>
                  </a:schemeClr>
                </a:solidFill>
              </a:rPr>
              <a:t>		I imagine a world where I don’t have to go to the supermarket, to the middle of the “confusion” to buy what I need, a world where it will </a:t>
            </a:r>
            <a:r>
              <a:rPr lang="en-GB" sz="2000" dirty="0" smtClean="0">
                <a:solidFill>
                  <a:schemeClr val="tx1">
                    <a:lumMod val="65000"/>
                    <a:lumOff val="35000"/>
                  </a:schemeClr>
                </a:solidFill>
              </a:rPr>
              <a:t>be more </a:t>
            </a:r>
            <a:r>
              <a:rPr lang="en-GB" sz="2000" dirty="0" smtClean="0">
                <a:solidFill>
                  <a:schemeClr val="tx1">
                    <a:lumMod val="65000"/>
                    <a:lumOff val="35000"/>
                  </a:schemeClr>
                </a:solidFill>
              </a:rPr>
              <a:t>easy to communicate with people from the other side of the world. </a:t>
            </a:r>
          </a:p>
          <a:p>
            <a:pPr algn="just">
              <a:buNone/>
            </a:pPr>
            <a:r>
              <a:rPr lang="en-GB" sz="2000" dirty="0">
                <a:solidFill>
                  <a:schemeClr val="tx1">
                    <a:lumMod val="65000"/>
                    <a:lumOff val="35000"/>
                  </a:schemeClr>
                </a:solidFill>
              </a:rPr>
              <a:t>	</a:t>
            </a:r>
            <a:r>
              <a:rPr lang="en-GB" sz="2000" dirty="0" smtClean="0">
                <a:solidFill>
                  <a:schemeClr val="tx1">
                    <a:lumMod val="65000"/>
                    <a:lumOff val="35000"/>
                  </a:schemeClr>
                </a:solidFill>
              </a:rPr>
              <a:t>	</a:t>
            </a:r>
          </a:p>
          <a:p>
            <a:pPr algn="just">
              <a:buNone/>
            </a:pPr>
            <a:r>
              <a:rPr lang="en-GB" sz="2000" dirty="0">
                <a:solidFill>
                  <a:schemeClr val="tx1">
                    <a:lumMod val="65000"/>
                    <a:lumOff val="35000"/>
                  </a:schemeClr>
                </a:solidFill>
              </a:rPr>
              <a:t>	</a:t>
            </a:r>
            <a:r>
              <a:rPr lang="en-GB" sz="2000" dirty="0" smtClean="0">
                <a:solidFill>
                  <a:schemeClr val="tx1">
                    <a:lumMod val="65000"/>
                    <a:lumOff val="35000"/>
                  </a:schemeClr>
                </a:solidFill>
              </a:rPr>
              <a:t>	I imagine a world where I can use my desk as a touchscreen computer. A world where almost everything is a touchscreen, from credit cards to the bus stop map.</a:t>
            </a:r>
          </a:p>
          <a:p>
            <a:pPr algn="just">
              <a:buNone/>
            </a:pPr>
            <a:endParaRPr lang="en-GB" sz="2000" dirty="0">
              <a:solidFill>
                <a:schemeClr val="tx1">
                  <a:lumMod val="65000"/>
                  <a:lumOff val="35000"/>
                </a:schemeClr>
              </a:solidFill>
            </a:endParaRPr>
          </a:p>
          <a:p>
            <a:pPr algn="just">
              <a:buNone/>
            </a:pPr>
            <a:r>
              <a:rPr lang="en-GB" sz="2000" dirty="0" smtClean="0">
                <a:solidFill>
                  <a:schemeClr val="tx1">
                    <a:lumMod val="65000"/>
                    <a:lumOff val="35000"/>
                  </a:schemeClr>
                </a:solidFill>
              </a:rPr>
              <a:t>	</a:t>
            </a:r>
          </a:p>
        </p:txBody>
      </p:sp>
      <p:pic>
        <p:nvPicPr>
          <p:cNvPr id="17410" name="Picture 2" descr="http://resources3.news.com.au/images/2009/02/02/1111120/710111-future-technology.jpg"/>
          <p:cNvPicPr>
            <a:picLocks noChangeAspect="1" noChangeArrowheads="1"/>
          </p:cNvPicPr>
          <p:nvPr/>
        </p:nvPicPr>
        <p:blipFill>
          <a:blip r:embed="rId2" cstate="print"/>
          <a:srcRect/>
          <a:stretch>
            <a:fillRect/>
          </a:stretch>
        </p:blipFill>
        <p:spPr bwMode="auto">
          <a:xfrm>
            <a:off x="5143504" y="4357694"/>
            <a:ext cx="3400516" cy="2247887"/>
          </a:xfrm>
          <a:prstGeom prst="rect">
            <a:avLst/>
          </a:prstGeom>
          <a:ln>
            <a:noFill/>
          </a:ln>
          <a:effectLst>
            <a:outerShdw blurRad="292100" dist="139700" dir="2700000" algn="tl" rotWithShape="0">
              <a:srgbClr val="333333">
                <a:alpha val="65000"/>
              </a:srgbClr>
            </a:outerShdw>
          </a:effectLst>
        </p:spPr>
      </p:pic>
      <p:pic>
        <p:nvPicPr>
          <p:cNvPr id="17412" name="Picture 4" descr="http://3.bp.blogspot.com/_mvEoFfIpX7g/TACiBVc3WWI/AAAAAAAAAA0/_Pq0dTdVBYA/s1600/toto2.jpg"/>
          <p:cNvPicPr>
            <a:picLocks noChangeAspect="1" noChangeArrowheads="1"/>
          </p:cNvPicPr>
          <p:nvPr/>
        </p:nvPicPr>
        <p:blipFill>
          <a:blip r:embed="rId3" cstate="print"/>
          <a:srcRect/>
          <a:stretch>
            <a:fillRect/>
          </a:stretch>
        </p:blipFill>
        <p:spPr bwMode="auto">
          <a:xfrm>
            <a:off x="1071538" y="4643446"/>
            <a:ext cx="3000396" cy="198339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1142984"/>
            <a:ext cx="8229600" cy="3357585"/>
          </a:xfrm>
        </p:spPr>
        <p:txBody>
          <a:bodyPr>
            <a:normAutofit/>
          </a:bodyPr>
          <a:lstStyle/>
          <a:p>
            <a:pPr algn="just">
              <a:buNone/>
            </a:pPr>
            <a:r>
              <a:rPr lang="pt-PT" dirty="0" smtClean="0"/>
              <a:t>		</a:t>
            </a:r>
            <a:r>
              <a:rPr lang="en-GB" sz="2000" dirty="0" smtClean="0">
                <a:solidFill>
                  <a:schemeClr val="tx1">
                    <a:lumMod val="65000"/>
                    <a:lumOff val="35000"/>
                  </a:schemeClr>
                </a:solidFill>
              </a:rPr>
              <a:t>I think that the growing population is one of the reasons that lead to this outstanding technological development. Our society is becoming more consumer, so the technology market is becoming more competitive and advanced. </a:t>
            </a:r>
          </a:p>
          <a:p>
            <a:pPr algn="just">
              <a:buNone/>
            </a:pPr>
            <a:r>
              <a:rPr lang="en-GB" sz="2000" dirty="0">
                <a:solidFill>
                  <a:schemeClr val="tx1">
                    <a:lumMod val="65000"/>
                    <a:lumOff val="35000"/>
                  </a:schemeClr>
                </a:solidFill>
              </a:rPr>
              <a:t>	</a:t>
            </a:r>
            <a:r>
              <a:rPr lang="en-GB" sz="2000" dirty="0" smtClean="0">
                <a:solidFill>
                  <a:schemeClr val="tx1">
                    <a:lumMod val="65000"/>
                    <a:lumOff val="35000"/>
                  </a:schemeClr>
                </a:solidFill>
              </a:rPr>
              <a:t>	In the last years, I saw amazing gadgets that </a:t>
            </a:r>
            <a:r>
              <a:rPr lang="en-GB" sz="2000" dirty="0" smtClean="0">
                <a:solidFill>
                  <a:schemeClr val="tx1">
                    <a:lumMod val="65000"/>
                    <a:lumOff val="35000"/>
                  </a:schemeClr>
                </a:solidFill>
              </a:rPr>
              <a:t>in my opinion</a:t>
            </a:r>
            <a:r>
              <a:rPr lang="en-GB" sz="2000" dirty="0" smtClean="0">
                <a:solidFill>
                  <a:schemeClr val="tx1">
                    <a:lumMod val="65000"/>
                    <a:lumOff val="35000"/>
                  </a:schemeClr>
                </a:solidFill>
              </a:rPr>
              <a:t> </a:t>
            </a:r>
            <a:r>
              <a:rPr lang="en-GB" sz="2000" dirty="0" smtClean="0">
                <a:solidFill>
                  <a:schemeClr val="tx1">
                    <a:lumMod val="65000"/>
                    <a:lumOff val="35000"/>
                  </a:schemeClr>
                </a:solidFill>
              </a:rPr>
              <a:t>can change the way we live. For example, the </a:t>
            </a:r>
            <a:r>
              <a:rPr lang="en-GB" sz="2000" dirty="0" smtClean="0">
                <a:solidFill>
                  <a:schemeClr val="tx1">
                    <a:lumMod val="65000"/>
                    <a:lumOff val="35000"/>
                  </a:schemeClr>
                </a:solidFill>
              </a:rPr>
              <a:t>Google</a:t>
            </a:r>
            <a:r>
              <a:rPr lang="en-GB" sz="2000" dirty="0" smtClean="0">
                <a:solidFill>
                  <a:schemeClr val="tx1">
                    <a:lumMod val="65000"/>
                    <a:lumOff val="35000"/>
                  </a:schemeClr>
                </a:solidFill>
              </a:rPr>
              <a:t>® Smart Glasses, are a gadget that we are used to see in many sci-fi films, so I think that it can become very popular. </a:t>
            </a:r>
          </a:p>
          <a:p>
            <a:pPr algn="just">
              <a:buNone/>
            </a:pPr>
            <a:r>
              <a:rPr lang="en-GB" sz="2000" dirty="0">
                <a:solidFill>
                  <a:schemeClr val="tx1">
                    <a:lumMod val="65000"/>
                    <a:lumOff val="35000"/>
                  </a:schemeClr>
                </a:solidFill>
              </a:rPr>
              <a:t>	</a:t>
            </a:r>
            <a:r>
              <a:rPr lang="en-GB" sz="2000" dirty="0" smtClean="0">
                <a:solidFill>
                  <a:schemeClr val="tx1">
                    <a:lumMod val="65000"/>
                    <a:lumOff val="35000"/>
                  </a:schemeClr>
                </a:solidFill>
              </a:rPr>
              <a:t>	</a:t>
            </a:r>
            <a:r>
              <a:rPr lang="en-GB" sz="2000" dirty="0">
                <a:solidFill>
                  <a:schemeClr val="tx1">
                    <a:lumMod val="65000"/>
                    <a:lumOff val="35000"/>
                  </a:schemeClr>
                </a:solidFill>
              </a:rPr>
              <a:t>	</a:t>
            </a:r>
            <a:r>
              <a:rPr lang="en-GB" sz="2000" dirty="0" smtClean="0">
                <a:solidFill>
                  <a:schemeClr val="tx1">
                    <a:lumMod val="65000"/>
                    <a:lumOff val="35000"/>
                  </a:schemeClr>
                </a:solidFill>
              </a:rPr>
              <a:t>	 </a:t>
            </a:r>
            <a:endParaRPr lang="en-GB" dirty="0"/>
          </a:p>
        </p:txBody>
      </p:sp>
      <p:sp>
        <p:nvSpPr>
          <p:cNvPr id="5" name="Rectângulo 4"/>
          <p:cNvSpPr/>
          <p:nvPr/>
        </p:nvSpPr>
        <p:spPr>
          <a:xfrm>
            <a:off x="4929190" y="428604"/>
            <a:ext cx="3881960" cy="584775"/>
          </a:xfrm>
          <a:prstGeom prst="rect">
            <a:avLst/>
          </a:prstGeom>
          <a:noFill/>
        </p:spPr>
        <p:txBody>
          <a:bodyPr wrap="none" lIns="91440" tIns="45720" rIns="91440" bIns="45720">
            <a:spAutoFit/>
          </a:bodyPr>
          <a:lstStyle/>
          <a:p>
            <a:pPr algn="ctr"/>
            <a:r>
              <a:rPr lang="en-GB" sz="3200" b="1" spc="50" dirty="0" smtClean="0">
                <a:ln w="13500">
                  <a:solidFill>
                    <a:schemeClr val="accent1">
                      <a:shade val="2500"/>
                      <a:alpha val="6500"/>
                    </a:schemeClr>
                  </a:solidFill>
                  <a:prstDash val="solid"/>
                </a:ln>
                <a:solidFill>
                  <a:schemeClr val="bg1">
                    <a:lumMod val="50000"/>
                  </a:schemeClr>
                </a:solidFill>
                <a:effectLst>
                  <a:innerShdw blurRad="50900" dist="38500" dir="13500000">
                    <a:srgbClr val="000000">
                      <a:alpha val="60000"/>
                    </a:srgbClr>
                  </a:innerShdw>
                </a:effectLst>
              </a:rPr>
              <a:t>Today and Tomorrow</a:t>
            </a:r>
            <a:endParaRPr lang="en-GB" sz="3200" b="1" cap="none" spc="50" dirty="0">
              <a:ln w="13500">
                <a:solidFill>
                  <a:schemeClr val="accent1">
                    <a:shade val="2500"/>
                    <a:alpha val="6500"/>
                  </a:schemeClr>
                </a:solidFill>
                <a:prstDash val="solid"/>
              </a:ln>
              <a:solidFill>
                <a:schemeClr val="bg1">
                  <a:lumMod val="50000"/>
                </a:schemeClr>
              </a:solidFill>
              <a:effectLst>
                <a:innerShdw blurRad="50900" dist="38500" dir="13500000">
                  <a:srgbClr val="000000">
                    <a:alpha val="60000"/>
                  </a:srgbClr>
                </a:innerShdw>
              </a:effectLst>
            </a:endParaRPr>
          </a:p>
        </p:txBody>
      </p:sp>
      <p:pic>
        <p:nvPicPr>
          <p:cNvPr id="30722" name="Picture 2" descr="http://i2.cdn.turner.com/money/2012/04/04/technology/google-project-glass/google-glasses.top.jpg"/>
          <p:cNvPicPr>
            <a:picLocks noChangeAspect="1" noChangeArrowheads="1"/>
          </p:cNvPicPr>
          <p:nvPr/>
        </p:nvPicPr>
        <p:blipFill>
          <a:blip r:embed="rId2" cstate="print"/>
          <a:srcRect b="2279"/>
          <a:stretch>
            <a:fillRect/>
          </a:stretch>
        </p:blipFill>
        <p:spPr bwMode="auto">
          <a:xfrm>
            <a:off x="4786314" y="3929066"/>
            <a:ext cx="3952871" cy="249656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714580" y="6429372"/>
            <a:ext cx="6429420" cy="428628"/>
          </a:xfrm>
        </p:spPr>
        <p:txBody>
          <a:bodyPr>
            <a:normAutofit/>
          </a:bodyPr>
          <a:lstStyle/>
          <a:p>
            <a:r>
              <a:rPr lang="en-GB" sz="1200" dirty="0" smtClean="0"/>
              <a:t>Google Smart Glasses (touch in the black ”screen” to see the movie) </a:t>
            </a:r>
            <a:endParaRPr lang="en-GB" sz="1200" dirty="0"/>
          </a:p>
        </p:txBody>
      </p:sp>
      <p:pic>
        <p:nvPicPr>
          <p:cNvPr id="8" name="How it Feels [through Google Glass].mp4">
            <a:hlinkClick r:id="" action="ppaction://media"/>
          </p:cNvPr>
          <p:cNvPicPr>
            <a:picLocks noGrp="1" noRot="1" noChangeAspect="1"/>
          </p:cNvPicPr>
          <p:nvPr>
            <p:ph idx="1"/>
            <a:videoFile r:link="rId1"/>
          </p:nvPr>
        </p:nvPicPr>
        <p:blipFill>
          <a:blip r:embed="rId3" cstate="print"/>
          <a:stretch>
            <a:fillRect/>
          </a:stretch>
        </p:blipFill>
        <p:spPr>
          <a:xfrm>
            <a:off x="1107257" y="830443"/>
            <a:ext cx="6929486" cy="519711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785794"/>
            <a:ext cx="8229600" cy="5340369"/>
          </a:xfrm>
        </p:spPr>
        <p:txBody>
          <a:bodyPr/>
          <a:lstStyle/>
          <a:p>
            <a:pPr>
              <a:buNone/>
            </a:pPr>
            <a:r>
              <a:rPr lang="pt-PT" dirty="0" smtClean="0"/>
              <a:t>		</a:t>
            </a:r>
            <a:r>
              <a:rPr lang="en-GB" sz="2000" dirty="0" smtClean="0">
                <a:solidFill>
                  <a:schemeClr val="tx1">
                    <a:lumMod val="65000"/>
                    <a:lumOff val="35000"/>
                  </a:schemeClr>
                </a:solidFill>
              </a:rPr>
              <a:t>We use smartphones all the time, and thanks to that, they are becoming more innovative and advanced.</a:t>
            </a:r>
          </a:p>
          <a:p>
            <a:pPr>
              <a:buNone/>
            </a:pPr>
            <a:r>
              <a:rPr lang="en-GB" sz="2000" dirty="0">
                <a:solidFill>
                  <a:schemeClr val="tx1">
                    <a:lumMod val="65000"/>
                    <a:lumOff val="35000"/>
                  </a:schemeClr>
                </a:solidFill>
              </a:rPr>
              <a:t>	</a:t>
            </a:r>
            <a:r>
              <a:rPr lang="en-GB" sz="2000" dirty="0" smtClean="0">
                <a:solidFill>
                  <a:schemeClr val="tx1">
                    <a:lumMod val="65000"/>
                    <a:lumOff val="35000"/>
                  </a:schemeClr>
                </a:solidFill>
              </a:rPr>
              <a:t>	Tomorrow’s smartphones will be more useful, more interactive and, in some cases, more strange (for example, the transparent phone).</a:t>
            </a:r>
          </a:p>
          <a:p>
            <a:pPr>
              <a:buNone/>
            </a:pPr>
            <a:r>
              <a:rPr lang="en-GB" sz="2000" dirty="0">
                <a:solidFill>
                  <a:schemeClr val="tx1">
                    <a:lumMod val="65000"/>
                    <a:lumOff val="35000"/>
                  </a:schemeClr>
                </a:solidFill>
              </a:rPr>
              <a:t>	</a:t>
            </a:r>
            <a:r>
              <a:rPr lang="en-GB" sz="2000" dirty="0" smtClean="0">
                <a:solidFill>
                  <a:schemeClr val="tx1">
                    <a:lumMod val="65000"/>
                    <a:lumOff val="35000"/>
                  </a:schemeClr>
                </a:solidFill>
              </a:rPr>
              <a:t>	Engineers are creating new interaction systems that will allow our smartphone to interact with many other systems, such as “touchscreen tables”, bus stop maps, shops and banks software's,...</a:t>
            </a:r>
          </a:p>
          <a:p>
            <a:pPr>
              <a:buNone/>
            </a:pPr>
            <a:r>
              <a:rPr lang="en-GB" sz="2000" dirty="0">
                <a:solidFill>
                  <a:schemeClr val="tx1">
                    <a:lumMod val="65000"/>
                    <a:lumOff val="35000"/>
                  </a:schemeClr>
                </a:solidFill>
              </a:rPr>
              <a:t>	</a:t>
            </a:r>
            <a:r>
              <a:rPr lang="en-GB" sz="2000" dirty="0" smtClean="0">
                <a:solidFill>
                  <a:schemeClr val="tx1">
                    <a:lumMod val="65000"/>
                    <a:lumOff val="35000"/>
                  </a:schemeClr>
                </a:solidFill>
              </a:rPr>
              <a:t>	</a:t>
            </a:r>
            <a:endParaRPr lang="en-GB" dirty="0"/>
          </a:p>
        </p:txBody>
      </p:sp>
      <p:pic>
        <p:nvPicPr>
          <p:cNvPr id="31746" name="Picture 2" descr="http://4.bp.blogspot.com/_VgwgSpF1rGc/TOKooJkqr_I/AAAAAAAAAEw/eL2aL4EyavU/s1600/glass-phone.jpg"/>
          <p:cNvPicPr>
            <a:picLocks noChangeAspect="1" noChangeArrowheads="1"/>
          </p:cNvPicPr>
          <p:nvPr/>
        </p:nvPicPr>
        <p:blipFill>
          <a:blip r:embed="rId2" cstate="print"/>
          <a:srcRect/>
          <a:stretch>
            <a:fillRect/>
          </a:stretch>
        </p:blipFill>
        <p:spPr bwMode="auto">
          <a:xfrm>
            <a:off x="642910" y="3429000"/>
            <a:ext cx="3214680" cy="3214680"/>
          </a:xfrm>
          <a:prstGeom prst="rect">
            <a:avLst/>
          </a:prstGeom>
          <a:ln>
            <a:noFill/>
          </a:ln>
          <a:effectLst>
            <a:softEdge rad="112500"/>
          </a:effectLst>
        </p:spPr>
      </p:pic>
      <p:pic>
        <p:nvPicPr>
          <p:cNvPr id="5" name="Imagem 4" descr="tech-samsung-flexible-smart-phone-1.jpg"/>
          <p:cNvPicPr>
            <a:picLocks noChangeAspect="1"/>
          </p:cNvPicPr>
          <p:nvPr/>
        </p:nvPicPr>
        <p:blipFill>
          <a:blip r:embed="rId3" cstate="print"/>
          <a:stretch>
            <a:fillRect/>
          </a:stretch>
        </p:blipFill>
        <p:spPr>
          <a:xfrm>
            <a:off x="4286248" y="3500438"/>
            <a:ext cx="4214810" cy="287125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6429372"/>
            <a:ext cx="8229600" cy="428628"/>
          </a:xfrm>
        </p:spPr>
        <p:txBody>
          <a:bodyPr>
            <a:normAutofit/>
          </a:bodyPr>
          <a:lstStyle/>
          <a:p>
            <a:r>
              <a:rPr lang="en-GB" sz="1200" dirty="0" smtClean="0"/>
              <a:t>Samsung </a:t>
            </a:r>
            <a:r>
              <a:rPr lang="en-GB" sz="1200" dirty="0" err="1" smtClean="0"/>
              <a:t>Youm</a:t>
            </a:r>
            <a:r>
              <a:rPr lang="en-GB" sz="1200" dirty="0" smtClean="0"/>
              <a:t> Commercial CES 2013 (touch on the black “screen” to see the movie)</a:t>
            </a:r>
            <a:endParaRPr lang="en-GB" sz="1200" dirty="0"/>
          </a:p>
        </p:txBody>
      </p:sp>
      <p:pic>
        <p:nvPicPr>
          <p:cNvPr id="4" name="Samsung Youm Commercial CES 2013.mp4">
            <a:hlinkClick r:id="" action="ppaction://media"/>
          </p:cNvPr>
          <p:cNvPicPr>
            <a:picLocks noGrp="1" noRot="1" noChangeAspect="1"/>
          </p:cNvPicPr>
          <p:nvPr>
            <p:ph idx="1"/>
            <a:videoFile r:link="rId1"/>
          </p:nvPr>
        </p:nvPicPr>
        <p:blipFill>
          <a:blip r:embed="rId3" cstate="print"/>
          <a:stretch>
            <a:fillRect/>
          </a:stretch>
        </p:blipFill>
        <p:spPr>
          <a:xfrm>
            <a:off x="1049312" y="786984"/>
            <a:ext cx="7045376" cy="5284032"/>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214290"/>
            <a:ext cx="8229600" cy="4286280"/>
          </a:xfrm>
        </p:spPr>
        <p:txBody>
          <a:bodyPr/>
          <a:lstStyle/>
          <a:p>
            <a:pPr algn="just">
              <a:buNone/>
            </a:pPr>
            <a:r>
              <a:rPr lang="pt-PT" dirty="0" smtClean="0"/>
              <a:t>		</a:t>
            </a:r>
            <a:r>
              <a:rPr lang="en-GB" sz="2000" dirty="0" smtClean="0">
                <a:solidFill>
                  <a:schemeClr val="tx1">
                    <a:lumMod val="65000"/>
                    <a:lumOff val="35000"/>
                  </a:schemeClr>
                </a:solidFill>
              </a:rPr>
              <a:t>Engineers are also creating a new wave of vehicles, more secure and more comfortable. I have two examples: the BMW® i8 Concept and the Airbus® Future Airliner Concept.</a:t>
            </a:r>
          </a:p>
          <a:p>
            <a:pPr algn="just">
              <a:buNone/>
            </a:pPr>
            <a:endParaRPr lang="en-GB" sz="2000" dirty="0">
              <a:solidFill>
                <a:schemeClr val="tx1">
                  <a:lumMod val="65000"/>
                  <a:lumOff val="35000"/>
                </a:schemeClr>
              </a:solidFill>
            </a:endParaRPr>
          </a:p>
          <a:p>
            <a:pPr algn="just">
              <a:buNone/>
            </a:pPr>
            <a:r>
              <a:rPr lang="en-GB" sz="2000" dirty="0" smtClean="0">
                <a:solidFill>
                  <a:schemeClr val="tx1">
                    <a:lumMod val="65000"/>
                    <a:lumOff val="35000"/>
                  </a:schemeClr>
                </a:solidFill>
              </a:rPr>
              <a:t>		The i8 is an advanced electric car, designed to be an eco-friendly vehicle. I think that it’s design in an prevision of how futuristic cars will look like. </a:t>
            </a:r>
          </a:p>
          <a:p>
            <a:pPr algn="just">
              <a:buNone/>
            </a:pPr>
            <a:r>
              <a:rPr lang="en-GB" sz="2000" dirty="0">
                <a:solidFill>
                  <a:schemeClr val="tx1">
                    <a:lumMod val="65000"/>
                    <a:lumOff val="35000"/>
                  </a:schemeClr>
                </a:solidFill>
              </a:rPr>
              <a:t>	</a:t>
            </a:r>
            <a:r>
              <a:rPr lang="en-GB" sz="2000" dirty="0" smtClean="0">
                <a:solidFill>
                  <a:schemeClr val="tx1">
                    <a:lumMod val="65000"/>
                    <a:lumOff val="35000"/>
                  </a:schemeClr>
                </a:solidFill>
              </a:rPr>
              <a:t>	The Future Airliner it’s a mind-blowing sophisticated airliner. It is made of new materials and it uses a lot of outstanding gadgets to provide passengers a more comfortable flight. From holograms to a panoramic view, </a:t>
            </a:r>
            <a:r>
              <a:rPr lang="en-GB" sz="2000" dirty="0" smtClean="0">
                <a:solidFill>
                  <a:schemeClr val="tx1">
                    <a:lumMod val="65000"/>
                    <a:lumOff val="35000"/>
                  </a:schemeClr>
                </a:solidFill>
              </a:rPr>
              <a:t>the aviation future passes through an airplane like this one.</a:t>
            </a:r>
            <a:endParaRPr lang="en-GB" sz="2000" dirty="0" smtClean="0">
              <a:solidFill>
                <a:schemeClr val="tx1">
                  <a:lumMod val="65000"/>
                  <a:lumOff val="35000"/>
                </a:schemeClr>
              </a:solidFill>
            </a:endParaRPr>
          </a:p>
        </p:txBody>
      </p:sp>
      <p:pic>
        <p:nvPicPr>
          <p:cNvPr id="34818" name="Picture 2" descr="http://www.hdwallpaperspics.com/wp-content/uploads/2013/01/BMW-i8-2.jpg"/>
          <p:cNvPicPr>
            <a:picLocks noChangeAspect="1" noChangeArrowheads="1"/>
          </p:cNvPicPr>
          <p:nvPr/>
        </p:nvPicPr>
        <p:blipFill>
          <a:blip r:embed="rId2" cstate="print"/>
          <a:srcRect/>
          <a:stretch>
            <a:fillRect/>
          </a:stretch>
        </p:blipFill>
        <p:spPr bwMode="auto">
          <a:xfrm>
            <a:off x="857225" y="4132229"/>
            <a:ext cx="3643338" cy="2430484"/>
          </a:xfrm>
          <a:prstGeom prst="rect">
            <a:avLst/>
          </a:prstGeom>
          <a:ln>
            <a:noFill/>
          </a:ln>
          <a:effectLst>
            <a:outerShdw blurRad="292100" dist="139700" dir="2700000" algn="tl" rotWithShape="0">
              <a:srgbClr val="333333">
                <a:alpha val="65000"/>
              </a:srgbClr>
            </a:outerShdw>
          </a:effectLst>
        </p:spPr>
      </p:pic>
      <p:pic>
        <p:nvPicPr>
          <p:cNvPr id="34820" name="Picture 4" descr="http://www.airportsinternational.com/wp-content/uploads/2012/07/Concept_Plane_New_York.jpg"/>
          <p:cNvPicPr>
            <a:picLocks noChangeAspect="1" noChangeArrowheads="1"/>
          </p:cNvPicPr>
          <p:nvPr/>
        </p:nvPicPr>
        <p:blipFill>
          <a:blip r:embed="rId3" cstate="print"/>
          <a:srcRect l="15979" t="10664" r="8122"/>
          <a:stretch>
            <a:fillRect/>
          </a:stretch>
        </p:blipFill>
        <p:spPr bwMode="auto">
          <a:xfrm>
            <a:off x="5000628" y="4000504"/>
            <a:ext cx="3786214" cy="250419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he all-new BMW i8. Official Launch Video..mp4">
            <a:hlinkClick r:id="" action="ppaction://media"/>
          </p:cNvPr>
          <p:cNvPicPr>
            <a:picLocks noGrp="1" noRot="1" noChangeAspect="1"/>
          </p:cNvPicPr>
          <p:nvPr>
            <p:ph idx="1"/>
            <a:videoFile r:link="rId1"/>
          </p:nvPr>
        </p:nvPicPr>
        <p:blipFill>
          <a:blip r:embed="rId4" cstate="print"/>
          <a:stretch>
            <a:fillRect/>
          </a:stretch>
        </p:blipFill>
        <p:spPr>
          <a:xfrm>
            <a:off x="285720" y="428604"/>
            <a:ext cx="5626125" cy="4219594"/>
          </a:xfrm>
          <a:prstGeom prst="rect">
            <a:avLst/>
          </a:prstGeom>
        </p:spPr>
      </p:pic>
      <p:pic>
        <p:nvPicPr>
          <p:cNvPr id="5" name="TI is Driving the Future of Automotive Technology.mp4">
            <a:hlinkClick r:id="" action="ppaction://media"/>
          </p:cNvPr>
          <p:cNvPicPr>
            <a:picLocks noRot="1" noChangeAspect="1"/>
          </p:cNvPicPr>
          <p:nvPr>
            <a:videoFile r:link="rId2"/>
          </p:nvPr>
        </p:nvPicPr>
        <p:blipFill>
          <a:blip r:embed="rId4" cstate="print"/>
          <a:stretch>
            <a:fillRect/>
          </a:stretch>
        </p:blipFill>
        <p:spPr>
          <a:xfrm>
            <a:off x="3119428" y="2285992"/>
            <a:ext cx="5715018" cy="4286264"/>
          </a:xfrm>
          <a:prstGeom prst="rect">
            <a:avLst/>
          </a:prstGeom>
        </p:spPr>
      </p:pic>
      <p:sp>
        <p:nvSpPr>
          <p:cNvPr id="6" name="CaixaDeTexto 5"/>
          <p:cNvSpPr txBox="1"/>
          <p:nvPr/>
        </p:nvSpPr>
        <p:spPr>
          <a:xfrm>
            <a:off x="285720" y="6215082"/>
            <a:ext cx="2214578" cy="461665"/>
          </a:xfrm>
          <a:prstGeom prst="rect">
            <a:avLst/>
          </a:prstGeom>
          <a:noFill/>
        </p:spPr>
        <p:txBody>
          <a:bodyPr wrap="square" rtlCol="0">
            <a:spAutoFit/>
          </a:bodyPr>
          <a:lstStyle/>
          <a:p>
            <a:r>
              <a:rPr lang="en-GB" sz="1200" dirty="0" smtClean="0"/>
              <a:t>Please note that this are two different videos. </a:t>
            </a:r>
            <a:endParaRPr lang="en-GB" sz="1200"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video>
              <p:cMediaNode>
                <p:cTn id="13"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374</TotalTime>
  <Words>57</Words>
  <Application>Microsoft Office PowerPoint</Application>
  <PresentationFormat>Apresentação no Ecrã (4:3)</PresentationFormat>
  <Paragraphs>50</Paragraphs>
  <Slides>14</Slides>
  <Notes>1</Notes>
  <HiddenSlides>0</HiddenSlides>
  <MMClips>6</MMClips>
  <ScaleCrop>false</ScaleCrop>
  <HeadingPairs>
    <vt:vector size="4" baseType="variant">
      <vt:variant>
        <vt:lpstr>Tema</vt:lpstr>
      </vt:variant>
      <vt:variant>
        <vt:i4>1</vt:i4>
      </vt:variant>
      <vt:variant>
        <vt:lpstr>Títulos dos diapositivos</vt:lpstr>
      </vt:variant>
      <vt:variant>
        <vt:i4>14</vt:i4>
      </vt:variant>
    </vt:vector>
  </HeadingPairs>
  <TitlesOfParts>
    <vt:vector size="15" baseType="lpstr">
      <vt:lpstr>Tema do Office</vt:lpstr>
      <vt:lpstr>My vision of a World of Technology</vt:lpstr>
      <vt:lpstr>Diapositivo 2</vt:lpstr>
      <vt:lpstr>Diapositivo 3</vt:lpstr>
      <vt:lpstr>Diapositivo 4</vt:lpstr>
      <vt:lpstr>Google Smart Glasses (touch in the black ”screen” to see the movie) </vt:lpstr>
      <vt:lpstr>Diapositivo 6</vt:lpstr>
      <vt:lpstr>Samsung Youm Commercial CES 2013 (touch on the black “screen” to see the movie)</vt:lpstr>
      <vt:lpstr>Diapositivo 8</vt:lpstr>
      <vt:lpstr>Diapositivo 9</vt:lpstr>
      <vt:lpstr>Diapositivo 10</vt:lpstr>
      <vt:lpstr>Medicine</vt:lpstr>
      <vt:lpstr>Da Vinci Surgical System®</vt:lpstr>
      <vt:lpstr>Diapositivo 13</vt:lpstr>
      <vt:lpstr>Diapositivo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vision of a World of Technology</dc:title>
  <dc:creator>Ricardo</dc:creator>
  <cp:lastModifiedBy>Ricardo</cp:lastModifiedBy>
  <cp:revision>34</cp:revision>
  <dcterms:created xsi:type="dcterms:W3CDTF">2014-03-21T19:25:32Z</dcterms:created>
  <dcterms:modified xsi:type="dcterms:W3CDTF">2014-03-23T00:20:28Z</dcterms:modified>
</cp:coreProperties>
</file>